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13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417" r:id="rId3"/>
    <p:sldId id="333" r:id="rId4"/>
    <p:sldId id="400" r:id="rId5"/>
    <p:sldId id="401" r:id="rId6"/>
    <p:sldId id="421" r:id="rId7"/>
    <p:sldId id="418" r:id="rId8"/>
    <p:sldId id="420" r:id="rId9"/>
    <p:sldId id="402" r:id="rId10"/>
    <p:sldId id="300" r:id="rId11"/>
    <p:sldId id="336" r:id="rId12"/>
    <p:sldId id="405" r:id="rId13"/>
    <p:sldId id="406" r:id="rId14"/>
    <p:sldId id="338" r:id="rId15"/>
    <p:sldId id="407" r:id="rId16"/>
    <p:sldId id="408" r:id="rId17"/>
    <p:sldId id="414" r:id="rId18"/>
    <p:sldId id="415" r:id="rId19"/>
    <p:sldId id="411" r:id="rId20"/>
    <p:sldId id="419" r:id="rId21"/>
    <p:sldId id="268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FFCC99"/>
    <a:srgbClr val="66CCFF"/>
    <a:srgbClr val="FF7C80"/>
    <a:srgbClr val="FFFF00"/>
    <a:srgbClr val="66FF99"/>
    <a:srgbClr val="00FF00"/>
    <a:srgbClr val="99CCFF"/>
    <a:srgbClr val="FF66FF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921" autoAdjust="0"/>
  </p:normalViewPr>
  <p:slideViewPr>
    <p:cSldViewPr>
      <p:cViewPr varScale="1">
        <p:scale>
          <a:sx n="65" d="100"/>
          <a:sy n="65" d="100"/>
        </p:scale>
        <p:origin x="153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EAF33-5EEF-4F77-B0F5-F0C1EECCFC61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61667-30EC-4DAE-9DC9-5660693A81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stSnd>
        <p:snd r:embed="rId1" name="type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EAF33-5EEF-4F77-B0F5-F0C1EECCFC61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61667-30EC-4DAE-9DC9-5660693A81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stSnd>
        <p:snd r:embed="rId1" name="type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EAF33-5EEF-4F77-B0F5-F0C1EECCFC61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61667-30EC-4DAE-9DC9-5660693A81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stSnd>
        <p:snd r:embed="rId1" name="type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EAF33-5EEF-4F77-B0F5-F0C1EECCFC61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61667-30EC-4DAE-9DC9-5660693A81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stSnd>
        <p:snd r:embed="rId1" name="type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EAF33-5EEF-4F77-B0F5-F0C1EECCFC61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61667-30EC-4DAE-9DC9-5660693A81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stSnd>
        <p:snd r:embed="rId1" name="type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EAF33-5EEF-4F77-B0F5-F0C1EECCFC61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61667-30EC-4DAE-9DC9-5660693A81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stSnd>
        <p:snd r:embed="rId1" name="type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EAF33-5EEF-4F77-B0F5-F0C1EECCFC61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61667-30EC-4DAE-9DC9-5660693A81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stSnd>
        <p:snd r:embed="rId1" name="type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EAF33-5EEF-4F77-B0F5-F0C1EECCFC61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61667-30EC-4DAE-9DC9-5660693A81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stSnd>
        <p:snd r:embed="rId1" name="type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EAF33-5EEF-4F77-B0F5-F0C1EECCFC61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61667-30EC-4DAE-9DC9-5660693A81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stSnd>
        <p:snd r:embed="rId1" name="type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EAF33-5EEF-4F77-B0F5-F0C1EECCFC61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61667-30EC-4DAE-9DC9-5660693A81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stSnd>
        <p:snd r:embed="rId1" name="type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EAF33-5EEF-4F77-B0F5-F0C1EECCFC61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61667-30EC-4DAE-9DC9-5660693A81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stSnd>
        <p:snd r:embed="rId1" name="type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EAF33-5EEF-4F77-B0F5-F0C1EECCFC61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B61667-30EC-4DAE-9DC9-5660693A812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dissolve/>
    <p:sndAc>
      <p:stSnd>
        <p:snd r:embed="rId13" name="type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blipFill>
            <a:blip r:embed="rId3" cstate="print"/>
            <a:tile tx="0" ty="0" sx="100000" sy="100000" flip="none" algn="tl"/>
          </a:blipFill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uk-UA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16 </a:t>
            </a:r>
            <a:r>
              <a:rPr lang="uk-UA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ДНІВ</a:t>
            </a:r>
            <a:r>
              <a:rPr lang="uk-UA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ПРОТИ НАСИЛЬСТВА</a:t>
            </a:r>
            <a:r>
              <a:rPr lang="uk-UA" sz="4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4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Боротьба з насильством щодо дітей в Україні   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>
    <p:dissolve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rgbClr val="00FF00"/>
          </a:solidFill>
        </p:spPr>
        <p:txBody>
          <a:bodyPr/>
          <a:lstStyle/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 насильства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95800" y="980728"/>
            <a:ext cx="4648200" cy="5877272"/>
          </a:xfrm>
          <a:solidFill>
            <a:srgbClr val="66FF99"/>
          </a:solidFill>
        </p:spPr>
        <p:txBody>
          <a:bodyPr/>
          <a:lstStyle/>
          <a:p>
            <a:pPr marL="0" indent="0" algn="just">
              <a:buNone/>
            </a:pP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Насильство позначає низку заборонених законом фізичних або психічних дій, що здійснюються 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інших осіб всупереч їх волі та бажанню, що завдають їм фізичної, 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психічної 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моральної 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шкоди. 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728"/>
            <a:ext cx="4495800" cy="5877272"/>
          </a:xfrm>
        </p:spPr>
      </p:pic>
    </p:spTree>
    <p:extLst>
      <p:ext uri="{BB962C8B-B14F-4D97-AF65-F5344CB8AC3E}">
        <p14:creationId xmlns:p14="http://schemas.microsoft.com/office/powerpoint/2010/main" val="2017264042"/>
      </p:ext>
    </p:extLst>
  </p:cSld>
  <p:clrMapOvr>
    <a:masterClrMapping/>
  </p:clrMapOvr>
  <p:transition spd="med">
    <p:dissolve/>
    <p:sndAc>
      <p:stSnd>
        <p:snd r:embed="rId2" name="type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rgbClr val="00FF00"/>
          </a:solidFill>
        </p:spPr>
        <p:txBody>
          <a:bodyPr>
            <a:normAutofit/>
          </a:bodyPr>
          <a:lstStyle/>
          <a:p>
            <a:r>
              <a:rPr lang="uk-U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Види насильства</a:t>
            </a:r>
            <a:endParaRPr lang="ru-R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  <a:solidFill>
            <a:srgbClr val="66FFFF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3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фізичне</a:t>
            </a:r>
            <a:r>
              <a:rPr lang="uk-UA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-UA" sz="3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психічне</a:t>
            </a:r>
            <a:endParaRPr lang="uk-UA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-UA" sz="3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моральне</a:t>
            </a:r>
            <a:r>
              <a:rPr lang="uk-UA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-UA" sz="3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кримінальне</a:t>
            </a:r>
            <a:endParaRPr lang="ru-RU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Психологічним «коренем» насильства виступають індивідуально-типологічні особливості </a:t>
            </a:r>
            <a:r>
              <a:rPr lang="uk-UA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особистості, що зводяться </a:t>
            </a:r>
            <a:r>
              <a:rPr lang="uk-UA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одного загального чинника – </a:t>
            </a:r>
            <a:r>
              <a:rPr lang="uk-UA" sz="3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жорсткої психологічної залежності агресора від об'єкта агресії</a:t>
            </a:r>
            <a:r>
              <a:rPr lang="uk-UA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36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646110"/>
      </p:ext>
    </p:extLst>
  </p:cSld>
  <p:clrMapOvr>
    <a:masterClrMapping/>
  </p:clrMapOvr>
  <p:transition spd="med">
    <p:dissolve/>
    <p:sndAc>
      <p:stSnd>
        <p:snd r:embed="rId2" name="type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rgbClr val="00FF00"/>
          </a:solidFill>
        </p:spPr>
        <p:txBody>
          <a:bodyPr>
            <a:normAutofit/>
          </a:bodyPr>
          <a:lstStyle/>
          <a:p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Ґенеза насильства 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80728"/>
            <a:ext cx="4495800" cy="5877272"/>
          </a:xfrm>
          <a:solidFill>
            <a:srgbClr val="66FF99"/>
          </a:solidFill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Ґенеза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схильності людини до насильства полягає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тому, що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така 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схильність 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формується на ранніх етапах її життя, 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ранньому дитинстві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результатом тієї позиції, яку займає дитина (майбутній насильник) у своїй сім'ї.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Зміст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цієї позиції полягає у неприйнятті дитини з боку батьків, що іноді у прямому сенсі виявляється як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її відкидання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728"/>
            <a:ext cx="4648200" cy="5877272"/>
          </a:xfrm>
        </p:spPr>
      </p:pic>
    </p:spTree>
    <p:extLst>
      <p:ext uri="{BB962C8B-B14F-4D97-AF65-F5344CB8AC3E}">
        <p14:creationId xmlns:p14="http://schemas.microsoft.com/office/powerpoint/2010/main" val="761143653"/>
      </p:ext>
    </p:extLst>
  </p:cSld>
  <p:clrMapOvr>
    <a:masterClrMapping/>
  </p:clrMapOvr>
  <p:transition spd="med">
    <p:dissolve/>
    <p:sndAc>
      <p:stSnd>
        <p:snd r:embed="rId2" name="type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rgbClr val="00FF00"/>
          </a:solidFill>
        </p:spPr>
        <p:txBody>
          <a:bodyPr>
            <a:normAutofit/>
          </a:bodyPr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 насильства походять з дитинства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39952" y="1052736"/>
            <a:ext cx="5004048" cy="5805264"/>
          </a:xfrm>
          <a:solidFill>
            <a:srgbClr val="66FF99"/>
          </a:solidFill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 </a:t>
            </a:r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драматично - це коли дитину </a:t>
            </a:r>
            <a:r>
              <a:rPr lang="uk-UA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відкидає </a:t>
            </a:r>
            <a:r>
              <a:rPr lang="uk-UA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або не здатна, або не хоче, або не вміє своєчасно </a:t>
            </a:r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точно задовольнити потреби дитини, перш за все природні </a:t>
            </a:r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(вітальні</a:t>
            </a: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в їжі, теплі, чистоті, захисті тощо</a:t>
            </a:r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4139952" cy="5805264"/>
          </a:xfrm>
        </p:spPr>
      </p:pic>
    </p:spTree>
    <p:extLst>
      <p:ext uri="{BB962C8B-B14F-4D97-AF65-F5344CB8AC3E}">
        <p14:creationId xmlns:p14="http://schemas.microsoft.com/office/powerpoint/2010/main" val="1420731528"/>
      </p:ext>
    </p:extLst>
  </p:cSld>
  <p:clrMapOvr>
    <a:masterClrMapping/>
  </p:clrMapOvr>
  <p:transition spd="med">
    <p:dissolve/>
    <p:sndAc>
      <p:stSnd>
        <p:snd r:embed="rId2" name="type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rgbClr val="FFCC99"/>
          </a:solidFill>
        </p:spPr>
        <p:txBody>
          <a:bodyPr>
            <a:normAutofit fontScale="90000"/>
          </a:bodyPr>
          <a:lstStyle/>
          <a:p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 насильства походять з дитинства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744"/>
            <a:ext cx="3708400" cy="5733256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707904" y="1124744"/>
            <a:ext cx="5436096" cy="5733256"/>
          </a:xfrm>
          <a:solidFill>
            <a:srgbClr val="66FFFF"/>
          </a:solidFill>
        </p:spPr>
        <p:txBody>
          <a:bodyPr/>
          <a:lstStyle/>
          <a:p>
            <a:pPr marL="0" indent="0" algn="just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Дитина перебуває у ситуації хронічного дефіциту, постійного невдоволення власних потреб, що робить її постійно залежною від іншої людини (уподібненої матері), тому що тільки вона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нібито може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їх задовольнити.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Поки зберігається потреба – зберігається залежність.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0699905"/>
      </p:ext>
    </p:extLst>
  </p:cSld>
  <p:clrMapOvr>
    <a:masterClrMapping/>
  </p:clrMapOvr>
  <p:transition spd="med">
    <p:dissolve/>
    <p:sndAc>
      <p:stSnd>
        <p:snd r:embed="rId2" name="type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924944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Отже, для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насильників характерна хронічна незадоволеність вітальних потреб, тому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виникає така ж хронічна залежність від об'єктів, які можуть їх задовольнити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24944"/>
            <a:ext cx="9144000" cy="3933056"/>
          </a:xfrm>
        </p:spPr>
      </p:pic>
    </p:spTree>
    <p:extLst>
      <p:ext uri="{BB962C8B-B14F-4D97-AF65-F5344CB8AC3E}">
        <p14:creationId xmlns:p14="http://schemas.microsoft.com/office/powerpoint/2010/main" val="3187461864"/>
      </p:ext>
    </p:extLst>
  </p:cSld>
  <p:clrMapOvr>
    <a:masterClrMapping/>
  </p:clrMapOvr>
  <p:transition spd="med">
    <p:dissolve/>
    <p:sndAc>
      <p:stSnd>
        <p:snd r:embed="rId2" name="type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94195"/>
          </a:xfrm>
          <a:prstGeom prst="rect">
            <a:avLst/>
          </a:prstGeom>
          <a:solidFill>
            <a:srgbClr val="66CCFF"/>
          </a:solidFill>
        </p:spPr>
        <p:txBody>
          <a:bodyPr wrap="square">
            <a:spAutoFit/>
          </a:bodyPr>
          <a:lstStyle/>
          <a:p>
            <a:pPr algn="ctr"/>
            <a:r>
              <a:rPr lang="uk-UA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ТРЕБА ПАМ’ЯТАТИ:  </a:t>
            </a:r>
          </a:p>
          <a:p>
            <a:pPr algn="ctr"/>
            <a:endParaRPr lang="uk-UA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НАСИЛЬСТВО ПРОСТІШЕ ПОПЕРЕДЖАТИ, НІЖ ДОЛАТИ ЙОГО НАСЛІДКИ; </a:t>
            </a:r>
          </a:p>
          <a:p>
            <a:pPr algn="just"/>
            <a:endParaRPr lang="uk-UA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НАСИЛЬСТВО ЕФЕКТИВНО МОЖНА УПЕРЕДИТИ, АЛЕ НЕ МОЖНА ЕФЕКТИВНО  ПОЗБАВИТИСЯ ЙОГО РУЙНІВНОГО ВПЛИВУ НА </a:t>
            </a:r>
            <a:r>
              <a:rPr lang="uk-UA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ПСИХІКУ ЖЕРТВИ БЕЗ НАСЛІДКІВ</a:t>
            </a:r>
            <a:r>
              <a:rPr lang="uk-UA" sz="20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uk-UA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033611"/>
      </p:ext>
    </p:extLst>
  </p:cSld>
  <p:clrMapOvr>
    <a:masterClrMapping/>
  </p:clrMapOvr>
  <p:transition spd="med">
    <p:dissolve/>
    <p:sndAc>
      <p:stSnd>
        <p:snd r:embed="rId2" name="type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rgbClr val="00FF00"/>
          </a:solidFill>
        </p:spPr>
        <p:txBody>
          <a:bodyPr>
            <a:noAutofit/>
          </a:bodyPr>
          <a:lstStyle/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Соціально-психологічні заходи щодо попередження насильства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707904" y="1124744"/>
            <a:ext cx="5436096" cy="5733256"/>
          </a:xfrm>
          <a:solidFill>
            <a:srgbClr val="66FF99"/>
          </a:solidFill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атарсис 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або 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очищення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гідравлічне вичавлення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агресії, її каналізація в соціально-прийнятне русло.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Дітей 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 молодь треба навчити давати вихід своєму </a:t>
            </a:r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гніву! </a:t>
            </a:r>
          </a:p>
          <a:p>
            <a:pPr marL="0" indent="0" algn="just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знайти той умовний клапан, через який випускається пара агресії. 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атарсис 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 емоційну розрядку, викид «зайвої пари», зниження агресивної акумуляції. </a:t>
            </a:r>
          </a:p>
          <a:p>
            <a:pPr marL="0" indent="0" algn="just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асобами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розрядки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виступають: </a:t>
            </a:r>
          </a:p>
          <a:p>
            <a:pPr marL="0" indent="0" algn="just">
              <a:buNone/>
            </a:pP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кімнати 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психоемоційного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розвантаження, де можна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перенести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агресію на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ерзац-об'єкти;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голосно покричати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фізичні вправи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744"/>
            <a:ext cx="3707904" cy="5733256"/>
          </a:xfrm>
        </p:spPr>
      </p:pic>
    </p:spTree>
    <p:extLst>
      <p:ext uri="{BB962C8B-B14F-4D97-AF65-F5344CB8AC3E}">
        <p14:creationId xmlns:p14="http://schemas.microsoft.com/office/powerpoint/2010/main" val="3732970773"/>
      </p:ext>
    </p:extLst>
  </p:cSld>
  <p:clrMapOvr>
    <a:masterClrMapping/>
  </p:clrMapOvr>
  <p:transition spd="med">
    <p:dissolve/>
    <p:sndAc>
      <p:stSnd>
        <p:snd r:embed="rId2" name="type.wav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rgbClr val="00FF00"/>
          </a:solidFill>
        </p:spPr>
        <p:txBody>
          <a:bodyPr>
            <a:normAutofit fontScale="90000"/>
          </a:bodyPr>
          <a:lstStyle/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Попередження та мінімізація проявів насильства серед дітей та молоді 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99992" y="1124744"/>
            <a:ext cx="4644008" cy="5733256"/>
          </a:xfrm>
          <a:solidFill>
            <a:srgbClr val="66FFFF"/>
          </a:solidFill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провадження 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кооперації або співробітництва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Агресивна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активність має ігноруватися, а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 бажана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поведінка має заохочуватися.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 рівня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конфліктологічної компетентності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учнів,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навчати їх неагресивним стратегіям вирішення конфліктів.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шкільної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варто збільшувати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годин на вивчення таких дисциплін, як «Психологія конфлікту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«Медіація життєвого простору»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тощо. </a:t>
            </a:r>
          </a:p>
        </p:txBody>
      </p:sp>
      <p:pic>
        <p:nvPicPr>
          <p:cNvPr id="7" name="Объект 6" descr="D:\Все документы\Documents\ДОСЛІДЖЕННЯ НАСИЛЛЯ_БУЛІНГ_МОБІНГ\Булінг 12.jpg"/>
          <p:cNvPicPr>
            <a:picLocks noGrp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744"/>
            <a:ext cx="4499992" cy="57332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5761993"/>
      </p:ext>
    </p:extLst>
  </p:cSld>
  <p:clrMapOvr>
    <a:masterClrMapping/>
  </p:clrMapOvr>
  <p:transition spd="med">
    <p:dissolve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rgbClr val="00FF00"/>
          </a:solidFill>
        </p:spPr>
        <p:txBody>
          <a:bodyPr>
            <a:noAutofit/>
          </a:bodyPr>
          <a:lstStyle/>
          <a:p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Попередження та мінімізація проявів насильства серед дітей та молоді  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60032" y="1124744"/>
            <a:ext cx="4283968" cy="5733256"/>
          </a:xfrm>
          <a:solidFill>
            <a:srgbClr val="66FFFF"/>
          </a:solidFill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росоціалізація </a:t>
            </a: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інформаційного простору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Будь-яке </a:t>
            </a:r>
            <a:r>
              <a:rPr lang="uk-UA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телебачення, а сьогодні особливо Інтернет-ресурси – освітні. </a:t>
            </a:r>
          </a:p>
          <a:p>
            <a:pPr marL="0" indent="0" algn="just">
              <a:buNone/>
            </a:pP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ому </a:t>
            </a: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вони </a:t>
            </a: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вчать?! </a:t>
            </a:r>
          </a:p>
          <a:p>
            <a:pPr marL="0" indent="0" algn="just"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Діти,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 спостерігають насильство з телеекранів – програмуються на агресивну поведінку, вони активують думки, пов'язані з насильством. Відмова від перегляду сцен насильства робить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дітей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 толерантними та просоціально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передбачуваними. 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 descr="D:\Все документы\Documents\ДОСЛІДЖЕННЯ НАСИЛЛЯ_БУЛІНГ_МОБІНГ\Булінг 11.jpg"/>
          <p:cNvPicPr>
            <a:picLocks noGrp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744"/>
            <a:ext cx="4860032" cy="57332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7034243"/>
      </p:ext>
    </p:extLst>
  </p:cSld>
  <p:clrMapOvr>
    <a:masterClrMapping/>
  </p:clrMapOvr>
  <p:transition spd="med">
    <p:dissolve/>
    <p:sndAc>
      <p:stSnd>
        <p:snd r:embed="rId2" name="type.wav"/>
      </p:stSnd>
    </p:sndAc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rgbClr val="00FF00"/>
          </a:solidFill>
        </p:spPr>
        <p:txBody>
          <a:bodyPr>
            <a:normAutofit fontScale="90000"/>
          </a:bodyPr>
          <a:lstStyle/>
          <a:p>
            <a:r>
              <a:rPr lang="uk-U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Попередження та мінімізація проявів насильства серед дітей та молоді 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124744"/>
            <a:ext cx="4495800" cy="5733256"/>
          </a:xfrm>
          <a:solidFill>
            <a:srgbClr val="66FFFF"/>
          </a:solidFill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бмеження 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доступу 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дітей 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агресивних стимулів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Наприклад,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ще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1980 році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Швеції було припинено випуск військових іграшок. Національну позицію було сформульовано так – «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 у війну вчить дітей вирішувати суперечки насильницьким шляхом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З того часу рівень насильства в шведському суспільстві є одним із найнижчих у світі.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744"/>
            <a:ext cx="4648200" cy="5733256"/>
          </a:xfrm>
        </p:spPr>
      </p:pic>
    </p:spTree>
    <p:extLst>
      <p:ext uri="{BB962C8B-B14F-4D97-AF65-F5344CB8AC3E}">
        <p14:creationId xmlns:p14="http://schemas.microsoft.com/office/powerpoint/2010/main" val="2138064905"/>
      </p:ext>
    </p:extLst>
  </p:cSld>
  <p:clrMapOvr>
    <a:masterClrMapping/>
  </p:clrMapOvr>
  <p:transition spd="med">
    <p:dissolve/>
    <p:sndAc>
      <p:stSnd>
        <p:snd r:embed="rId2" name="type.wav"/>
      </p:stSnd>
    </p:sndAc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rgbClr val="00FF00"/>
          </a:solidFill>
        </p:spPr>
        <p:txBody>
          <a:bodyPr>
            <a:normAutofit fontScale="90000"/>
          </a:bodyPr>
          <a:lstStyle/>
          <a:p>
            <a:r>
              <a:rPr 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Насилля у сім’ї та механізми його запобігання</a:t>
            </a:r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83968" y="980728"/>
            <a:ext cx="4860032" cy="5877272"/>
          </a:xfrm>
          <a:solidFill>
            <a:srgbClr val="66FFFF"/>
          </a:solidFill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Виокремлюються </a:t>
            </a: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домінаторні </a:t>
            </a: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тоталітарні)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партнерські </a:t>
            </a: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демократичні)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сім'ї. 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Тоталітарна </a:t>
            </a: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більшою мірою сприяє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виникненню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конфліктних ситуацій за допомогою насильства. </a:t>
            </a:r>
          </a:p>
          <a:p>
            <a:pPr marL="0" indent="0" algn="just">
              <a:buNone/>
            </a:pP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Демократична культура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розв’язує спірні проблеми за допомогою договору та угод. Така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сім'я дає більше можливостей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гармонійного розвитку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дітей.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728"/>
            <a:ext cx="4283968" cy="5877272"/>
          </a:xfrm>
        </p:spPr>
      </p:pic>
    </p:spTree>
    <p:extLst>
      <p:ext uri="{BB962C8B-B14F-4D97-AF65-F5344CB8AC3E}">
        <p14:creationId xmlns:p14="http://schemas.microsoft.com/office/powerpoint/2010/main" val="1622979594"/>
      </p:ext>
    </p:extLst>
  </p:cSld>
  <p:clrMapOvr>
    <a:masterClrMapping/>
  </p:clrMapOvr>
  <p:transition spd="med">
    <p:dissolve/>
    <p:sndAc>
      <p:stSnd>
        <p:snd r:embed="rId2" name="type.wav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  <a:solidFill>
            <a:srgbClr val="00FF00"/>
          </a:solidFill>
        </p:spPr>
        <p:txBody>
          <a:bodyPr>
            <a:normAutofit fontScale="90000"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Соціально-психологічні механізми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запобігання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сімейного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насилля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95800" y="836712"/>
            <a:ext cx="4648200" cy="6021288"/>
          </a:xfrm>
          <a:solidFill>
            <a:srgbClr val="66FFFF"/>
          </a:solidFill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стабілізація соціально-економічного життя родин, щоб гармонізувати природні бажання батьків мати дитину та економічним положенням їх сім'ї;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розвиток власних талантів, можливість реалізації культурних запитів;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повна заборона пропаганди насильства та жорстокості у ЗМІ, мінімізація деструктивних впливів відеопродукції;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712"/>
            <a:ext cx="4495800" cy="6021288"/>
          </a:xfrm>
        </p:spPr>
      </p:pic>
    </p:spTree>
    <p:extLst>
      <p:ext uri="{BB962C8B-B14F-4D97-AF65-F5344CB8AC3E}">
        <p14:creationId xmlns:p14="http://schemas.microsoft.com/office/powerpoint/2010/main" val="2907455948"/>
      </p:ext>
    </p:extLst>
  </p:cSld>
  <p:clrMapOvr>
    <a:masterClrMapping/>
  </p:clrMapOvr>
  <p:transition spd="med">
    <p:dissolve/>
    <p:sndAc>
      <p:stSnd>
        <p:snd r:embed="rId2" name="type.wav"/>
      </p:stSnd>
    </p:sndAc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rgbClr val="00FF00"/>
          </a:solidFill>
        </p:spPr>
        <p:txBody>
          <a:bodyPr>
            <a:normAutofit fontScale="90000"/>
          </a:bodyPr>
          <a:lstStyle/>
          <a:p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Соціально-психологічні механізми запобігання </a:t>
            </a:r>
            <a:b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сімейного насилля</a:t>
            </a:r>
            <a:r>
              <a:rPr lang="uk-UA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95800" y="1052736"/>
            <a:ext cx="4648200" cy="5805264"/>
          </a:xfrm>
          <a:solidFill>
            <a:srgbClr val="66FFFF"/>
          </a:solidFill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запобігання алкоголізму (порівняно з радянськими часами фіксується збільшення виробництва і споживання алкоголю на душу населення) та наркоманії;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укорінення в суспільній свідомості цільової настанови на соціальну підтримку, впровадження інклюзивного навчання, розвиток соціальних ідеалів 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моральних принципів життєдіяльності;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4495800" cy="5805264"/>
          </a:xfrm>
        </p:spPr>
      </p:pic>
    </p:spTree>
    <p:extLst>
      <p:ext uri="{BB962C8B-B14F-4D97-AF65-F5344CB8AC3E}">
        <p14:creationId xmlns:p14="http://schemas.microsoft.com/office/powerpoint/2010/main" val="64195284"/>
      </p:ext>
    </p:extLst>
  </p:cSld>
  <p:clrMapOvr>
    <a:masterClrMapping/>
  </p:clrMapOvr>
  <p:transition spd="med">
    <p:dissolve/>
    <p:sndAc>
      <p:stSnd>
        <p:snd r:embed="rId2" name="type.wav"/>
      </p:stSnd>
    </p:sndAc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  <a:solidFill>
            <a:srgbClr val="00FF00"/>
          </a:solidFill>
        </p:spPr>
        <p:txBody>
          <a:bodyPr>
            <a:normAutofit fontScale="90000"/>
          </a:bodyPr>
          <a:lstStyle/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Соціально-психологічні механізми запобігання </a:t>
            </a:r>
            <a:b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сімейного насилля</a:t>
            </a:r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95800" y="908720"/>
            <a:ext cx="4648200" cy="5949280"/>
          </a:xfrm>
          <a:solidFill>
            <a:srgbClr val="66FFFF"/>
          </a:solidFill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збільшення рівня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внутрішньої інтеграції  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сімей, заохочення багатодітних родин;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7) надавати дієву допомогу сім'ям, які її потребують;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8) спрямовувати зусилля на послаблення матеріальної залежності жінок від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чоловіків; 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720"/>
            <a:ext cx="4495799" cy="5949280"/>
          </a:xfrm>
        </p:spPr>
      </p:pic>
    </p:spTree>
    <p:extLst>
      <p:ext uri="{BB962C8B-B14F-4D97-AF65-F5344CB8AC3E}">
        <p14:creationId xmlns:p14="http://schemas.microsoft.com/office/powerpoint/2010/main" val="1003767484"/>
      </p:ext>
    </p:extLst>
  </p:cSld>
  <p:clrMapOvr>
    <a:masterClrMapping/>
  </p:clrMapOvr>
  <p:transition spd="med">
    <p:dissolve/>
    <p:sndAc>
      <p:stSnd>
        <p:snd r:embed="rId2" name="type.wav"/>
      </p:stSnd>
    </p:sndAc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rgbClr val="FFCC99"/>
          </a:solidFill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Соціально-психологічні механізми запобігання </a:t>
            </a:r>
            <a:b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сімейного насилля</a:t>
            </a:r>
            <a:r>
              <a:rPr lang="uk-UA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11960" y="980728"/>
            <a:ext cx="4932040" cy="5877272"/>
          </a:xfrm>
          <a:solidFill>
            <a:srgbClr val="66FFFF"/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uk-UA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діти у родинах повинні бути у центрі уваги батьків, дитиноцентризм – це головна філософія життя без насильства; </a:t>
            </a:r>
          </a:p>
          <a:p>
            <a:pPr marL="0" indent="0" algn="just">
              <a:buNone/>
            </a:pPr>
            <a:r>
              <a:rPr lang="uk-UA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10)  сімейне насилля відсутнє там, де кожний член родини має гідність та має право голосу; </a:t>
            </a:r>
          </a:p>
          <a:p>
            <a:pPr marL="0" indent="0" algn="just">
              <a:buNone/>
            </a:pPr>
            <a:r>
              <a:rPr lang="uk-UA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11) сімейне насилля завжди має своїм підґрунтям відчуття індивіда щодо власної залежності, пригнічення та безпорадності. 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728"/>
            <a:ext cx="4211638" cy="5877272"/>
          </a:xfrm>
        </p:spPr>
      </p:pic>
    </p:spTree>
    <p:extLst>
      <p:ext uri="{BB962C8B-B14F-4D97-AF65-F5344CB8AC3E}">
        <p14:creationId xmlns:p14="http://schemas.microsoft.com/office/powerpoint/2010/main" val="1751861882"/>
      </p:ext>
    </p:extLst>
  </p:cSld>
  <p:clrMapOvr>
    <a:masterClrMapping/>
  </p:clrMapOvr>
  <p:transition spd="med">
    <p:dissolve/>
    <p:sndAc>
      <p:stSnd>
        <p:snd r:embed="rId2" name="type.wav"/>
      </p:stSnd>
    </p:sndAc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Техніки запобігання шкільному насиллю 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95800" y="980728"/>
            <a:ext cx="4648200" cy="5877272"/>
          </a:xfrm>
          <a:solidFill>
            <a:srgbClr val="66FFFF"/>
          </a:solidFill>
        </p:spPr>
        <p:txBody>
          <a:bodyPr>
            <a:normAutofit fontScale="92500" lnSpcReduction="20000"/>
          </a:bodyPr>
          <a:lstStyle/>
          <a:p>
            <a:pPr marL="0" indent="0" algn="just">
              <a:buFont typeface="Wingdings" panose="05000000000000000000" pitchFamily="2" charset="2"/>
              <a:buNone/>
            </a:pPr>
            <a:r>
              <a:rPr lang="uk-UA" alt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Максимальна поінформованість шкільного середовища </a:t>
            </a:r>
            <a:r>
              <a:rPr lang="uk-UA" alt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щодо неприпустимості насилля. </a:t>
            </a:r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uk-UA" alt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поведінки та просоціальні заклики треба розмістити у кожній класній кімнаті, у всіх шкільних коридорах тощо. </a:t>
            </a:r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uk-UA" alt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Наприклад: «У нас не ображають однокласників»; «У нас допомагають один одному»; «У нас неприпустиме агресивне поводження». </a:t>
            </a:r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uk-UA" alt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Дієві звичайні дзеркала, широко кутові дзеркала, імітації відеокамер.</a:t>
            </a:r>
            <a:r>
              <a:rPr lang="uk-UA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728"/>
            <a:ext cx="4495799" cy="5877272"/>
          </a:xfrm>
        </p:spPr>
      </p:pic>
    </p:spTree>
    <p:extLst>
      <p:ext uri="{BB962C8B-B14F-4D97-AF65-F5344CB8AC3E}">
        <p14:creationId xmlns:p14="http://schemas.microsoft.com/office/powerpoint/2010/main" val="3227958606"/>
      </p:ext>
    </p:extLst>
  </p:cSld>
  <p:clrMapOvr>
    <a:masterClrMapping/>
  </p:clrMapOvr>
  <p:transition spd="med">
    <p:dissolve/>
    <p:sndAc>
      <p:stSnd>
        <p:snd r:embed="rId2" name="type.wav"/>
      </p:stSnd>
    </p:sndAc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  <a:solidFill>
            <a:srgbClr val="00FF00"/>
          </a:solidFill>
        </p:spPr>
        <p:txBody>
          <a:bodyPr>
            <a:normAutofit/>
          </a:bodyPr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Техніки запобігання шкільному насиллю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83969" y="908720"/>
            <a:ext cx="4860031" cy="594928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marL="0" indent="0" algn="just">
              <a:buFont typeface="Wingdings" panose="05000000000000000000" pitchFamily="2" charset="2"/>
              <a:buNone/>
            </a:pPr>
            <a:r>
              <a:rPr lang="uk-UA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Завжди є ті, хто може підтримати того, кого цькують й вони, </a:t>
            </a:r>
            <a:r>
              <a:rPr lang="uk-UA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правило серед тих, хто є пасивним спостерігачем. </a:t>
            </a:r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uk-UA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Треба подивитися </a:t>
            </a:r>
            <a:r>
              <a:rPr lang="uk-UA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себе більш критично, можливо частина </a:t>
            </a:r>
            <a:r>
              <a:rPr lang="uk-UA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 </a:t>
            </a:r>
            <a:r>
              <a:rPr lang="uk-UA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ситуацію лежить на власній персоні. </a:t>
            </a:r>
            <a:endParaRPr lang="uk-UA" alt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uk-UA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Треба привернути увагу дорослих – вчителів, психолога, адміністрацію школи, батьків</a:t>
            </a:r>
            <a:r>
              <a:rPr lang="uk-UA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Головне не мовчати та не замовчувати проблему! </a:t>
            </a:r>
            <a:endParaRPr lang="uk-UA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Font typeface="Wingdings" panose="05000000000000000000" pitchFamily="2" charset="2"/>
              <a:buNone/>
            </a:pPr>
            <a:endParaRPr lang="uk-UA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720"/>
            <a:ext cx="4284663" cy="5949280"/>
          </a:xfrm>
        </p:spPr>
      </p:pic>
    </p:spTree>
    <p:extLst>
      <p:ext uri="{BB962C8B-B14F-4D97-AF65-F5344CB8AC3E}">
        <p14:creationId xmlns:p14="http://schemas.microsoft.com/office/powerpoint/2010/main" val="680746438"/>
      </p:ext>
    </p:extLst>
  </p:cSld>
  <p:clrMapOvr>
    <a:masterClrMapping/>
  </p:clrMapOvr>
  <p:transition spd="med">
    <p:dissolve/>
    <p:sndAc>
      <p:stSnd>
        <p:snd r:embed="rId2" name="type.wav"/>
      </p:stSnd>
    </p:sndAc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FF7C80"/>
          </a:solidFill>
        </p:spPr>
        <p:txBody>
          <a:bodyPr>
            <a:normAutofit fontScale="90000"/>
          </a:bodyPr>
          <a:lstStyle/>
          <a:p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Техніки запобігання шкільному насиллю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1417638"/>
            <a:ext cx="4139952" cy="5440362"/>
          </a:xfrm>
          <a:solidFill>
            <a:srgbClr val="66FFFF"/>
          </a:solidFill>
        </p:spPr>
        <p:txBody>
          <a:bodyPr>
            <a:normAutofit fontScale="85000" lnSpcReduction="10000"/>
          </a:bodyPr>
          <a:lstStyle/>
          <a:p>
            <a:pPr marL="0" indent="0" algn="just">
              <a:buFont typeface="Wingdings" panose="05000000000000000000" pitchFamily="2" charset="2"/>
              <a:buNone/>
            </a:pPr>
            <a:r>
              <a:rPr lang="uk-UA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Утворення здорового  шкільного колективу, у якому не буде місця деструктивним зграям.</a:t>
            </a:r>
            <a:endParaRPr lang="uk-UA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uk-UA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Спілкування та спільна праця, утворюють простір, у якому ніхто  не залишається </a:t>
            </a:r>
            <a:r>
              <a:rPr lang="uk-UA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поза увагою.  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uk-UA" alt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Сміливість – це наполегливість привертати увагу інших</a:t>
            </a:r>
            <a:r>
              <a:rPr lang="uk-UA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Тож у випадку насилля дитині треба сміливо діяти – звертатися до інших: вчителів</a:t>
            </a:r>
            <a:r>
              <a:rPr lang="uk-UA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психолога, </a:t>
            </a:r>
            <a:r>
              <a:rPr lang="uk-UA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адміністрації </a:t>
            </a:r>
            <a:r>
              <a:rPr lang="uk-UA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школи, батьків.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Содержимое 4" descr="Булінг 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417638"/>
            <a:ext cx="5004047" cy="5440362"/>
          </a:xfrm>
          <a:prstGeom prst="rect">
            <a:avLst/>
          </a:prstGeom>
          <a:noFill/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1130074980"/>
      </p:ext>
    </p:extLst>
  </p:cSld>
  <p:clrMapOvr>
    <a:masterClrMapping/>
  </p:clrMapOvr>
  <p:transition spd="med">
    <p:dissolve/>
    <p:sndAc>
      <p:stSnd>
        <p:snd r:embed="rId2" name="type.wav"/>
      </p:stSnd>
    </p:sndAc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blipFill>
            <a:blip r:embed="rId3" cstate="print"/>
            <a:tile tx="0" ty="0" sx="100000" sy="100000" flip="none" algn="tl"/>
          </a:blipFill>
          <a:ln>
            <a:solidFill>
              <a:srgbClr val="66CCFF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r>
              <a:rPr lang="uk-UA" sz="7200" b="1" dirty="0" smtClean="0">
                <a:latin typeface="Times New Roman" pitchFamily="18" charset="0"/>
                <a:cs typeface="Times New Roman" pitchFamily="18" charset="0"/>
              </a:rPr>
              <a:t>ДЯКУЮ ЗА УВАГУ </a:t>
            </a:r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dissolve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2541</TotalTime>
  <Words>1011</Words>
  <Application>Microsoft Office PowerPoint</Application>
  <PresentationFormat>Экран (4:3)</PresentationFormat>
  <Paragraphs>82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Times New Roman</vt:lpstr>
      <vt:lpstr>Wingdings</vt:lpstr>
      <vt:lpstr>Тема Office</vt:lpstr>
      <vt:lpstr>16 ДНІВ ПРОТИ НАСИЛЬСТВА  Боротьба з насильством щодо дітей в Україні   </vt:lpstr>
      <vt:lpstr>Поняття насильства</vt:lpstr>
      <vt:lpstr>Види насильства</vt:lpstr>
      <vt:lpstr>Ґенеза насильства </vt:lpstr>
      <vt:lpstr>Проблеми насильства походять з дитинства</vt:lpstr>
      <vt:lpstr>Проблеми насильства походять з дитинства</vt:lpstr>
      <vt:lpstr>Отже, для насильників характерна хронічна незадоволеність вітальних потреб, тому й виникає така ж хронічна залежність від об'єктів, які можуть їх задовольнити.</vt:lpstr>
      <vt:lpstr>Презентация PowerPoint</vt:lpstr>
      <vt:lpstr>Соціально-психологічні заходи щодо попередження насильства </vt:lpstr>
      <vt:lpstr> Попередження та мінімізація проявів насильства серед дітей та молоді </vt:lpstr>
      <vt:lpstr>Попередження та мінімізація проявів насильства серед дітей та молоді  </vt:lpstr>
      <vt:lpstr>Попередження та мінімізація проявів насильства серед дітей та молоді </vt:lpstr>
      <vt:lpstr>Насилля у сім’ї та механізми його запобігання </vt:lpstr>
      <vt:lpstr>Соціально-психологічні механізми запобігання  сімейного насилля </vt:lpstr>
      <vt:lpstr>Соціально-психологічні механізми запобігання  сімейного насилля </vt:lpstr>
      <vt:lpstr>Соціально-психологічні механізми запобігання  сімейного насилля </vt:lpstr>
      <vt:lpstr> Соціально-психологічні механізми запобігання  сімейного насилля </vt:lpstr>
      <vt:lpstr>Техніки запобігання шкільному насиллю </vt:lpstr>
      <vt:lpstr>Техніки запобігання шкільному насиллю</vt:lpstr>
      <vt:lpstr>Техніки запобігання шкільному насиллю</vt:lpstr>
      <vt:lpstr>ДЯКУЮ ЗА УВАГУ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Гарькавець Сергій Олексійович</dc:title>
  <dc:creator>Я</dc:creator>
  <cp:lastModifiedBy>Учетная запись Майкрософт</cp:lastModifiedBy>
  <cp:revision>256</cp:revision>
  <dcterms:created xsi:type="dcterms:W3CDTF">2017-01-13T13:42:14Z</dcterms:created>
  <dcterms:modified xsi:type="dcterms:W3CDTF">2023-11-29T10:22:04Z</dcterms:modified>
</cp:coreProperties>
</file>